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7" r:id="rId5"/>
    <p:sldId id="260" r:id="rId6"/>
    <p:sldId id="261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44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B3B4D-1392-4B12-8799-909EB7276A0C}" type="datetimeFigureOut">
              <a:rPr lang="en-GB" smtClean="0"/>
              <a:pPr/>
              <a:t>12/09/2017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7834-D990-4762-BDE8-52C290FB6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B3B4D-1392-4B12-8799-909EB7276A0C}" type="datetimeFigureOut">
              <a:rPr lang="en-GB" smtClean="0"/>
              <a:pPr/>
              <a:t>12/09/2017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7834-D990-4762-BDE8-52C290FB6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B3B4D-1392-4B12-8799-909EB7276A0C}" type="datetimeFigureOut">
              <a:rPr lang="en-GB" smtClean="0"/>
              <a:pPr/>
              <a:t>12/09/2017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7834-D990-4762-BDE8-52C290FB6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B3B4D-1392-4B12-8799-909EB7276A0C}" type="datetimeFigureOut">
              <a:rPr lang="en-GB" smtClean="0"/>
              <a:pPr/>
              <a:t>12/09/2017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7834-D990-4762-BDE8-52C290FB6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B3B4D-1392-4B12-8799-909EB7276A0C}" type="datetimeFigureOut">
              <a:rPr lang="en-GB" smtClean="0"/>
              <a:pPr/>
              <a:t>12/09/2017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7834-D990-4762-BDE8-52C290FB6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B3B4D-1392-4B12-8799-909EB7276A0C}" type="datetimeFigureOut">
              <a:rPr lang="en-GB" smtClean="0"/>
              <a:pPr/>
              <a:t>12/09/2017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7834-D990-4762-BDE8-52C290FB6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B3B4D-1392-4B12-8799-909EB7276A0C}" type="datetimeFigureOut">
              <a:rPr lang="en-GB" smtClean="0"/>
              <a:pPr/>
              <a:t>12/09/2017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7834-D990-4762-BDE8-52C290FB6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B3B4D-1392-4B12-8799-909EB7276A0C}" type="datetimeFigureOut">
              <a:rPr lang="en-GB" smtClean="0"/>
              <a:pPr/>
              <a:t>12/09/2017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7834-D990-4762-BDE8-52C290FB6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B3B4D-1392-4B12-8799-909EB7276A0C}" type="datetimeFigureOut">
              <a:rPr lang="en-GB" smtClean="0"/>
              <a:pPr/>
              <a:t>12/09/2017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7834-D990-4762-BDE8-52C290FB6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B3B4D-1392-4B12-8799-909EB7276A0C}" type="datetimeFigureOut">
              <a:rPr lang="en-GB" smtClean="0"/>
              <a:pPr/>
              <a:t>12/09/2017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7834-D990-4762-BDE8-52C290FB6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B3B4D-1392-4B12-8799-909EB7276A0C}" type="datetimeFigureOut">
              <a:rPr lang="en-GB" smtClean="0"/>
              <a:pPr/>
              <a:t>12/09/2017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7834-D990-4762-BDE8-52C290FB6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B3B4D-1392-4B12-8799-909EB7276A0C}" type="datetimeFigureOut">
              <a:rPr lang="en-GB" smtClean="0"/>
              <a:pPr/>
              <a:t>12/09/2017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67834-D990-4762-BDE8-52C290FB6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.uk/url?sa=i&amp;rct=j&amp;q=&amp;esrc=s&amp;source=images&amp;cd=&amp;cad=rja&amp;uact=8&amp;ved=0ahUKEwix-ZzDuvXUAhVFUhQKHcT_DbkQjRwIBw&amp;url=http://www.chatterslt.co.uk/?tag%3Dattention-and-listening&amp;psig=AFQjCNF6DLkJEYqEffvH0gNjtOIrEAmllQ&amp;ust=149945795707564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co.uk/url?sa=i&amp;rct=j&amp;q=&amp;esrc=s&amp;source=images&amp;cd=&amp;cad=rja&amp;uact=8&amp;ved=0ahUKEwjguMW3u_XUAhXCUBQKHY7yB9sQjRwIBw&amp;url=https://www.washingtonpost.com/news/morning-mix/wp/2015/07/01/why-kids-stick-their-tongues-out-when-they-concentrate-a-scientific-investigation/&amp;psig=AFQjCNFqJvaQGqGwKtzhJ041jE_NB-kewQ&amp;ust=149945821876979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4.jpeg"/><Relationship Id="rId7" Type="http://schemas.openxmlformats.org/officeDocument/2006/relationships/hyperlink" Target="http://www.google.co.uk/url?sa=i&amp;rct=j&amp;q=&amp;esrc=s&amp;source=images&amp;cd=&amp;cad=rja&amp;uact=8&amp;ved=0ahUKEwi0pYi_wPXUAhVrCcAKHVoCAVcQjRwIBw&amp;url=http://tellourchildren.org/blog/2467&amp;psig=AFQjCNE3X0-OqqRukbMCCbQcWn68v68uzw&amp;ust=1499459600867870" TargetMode="External"/><Relationship Id="rId2" Type="http://schemas.openxmlformats.org/officeDocument/2006/relationships/hyperlink" Target="https://www.google.co.uk/url?sa=i&amp;rct=j&amp;q=&amp;esrc=s&amp;source=images&amp;cd=&amp;cad=rja&amp;uact=8&amp;ved=0ahUKEwjbgb7fv_XUAhWJAMAKHXvNBaEQjRwIBw&amp;url=https://www.psychologicalscience.org/news/were-only-human/daydream-believing-love-and-imagination.html&amp;psig=AFQjCNGtms03j7OCFbG8H_dH060rk12HTA&amp;ust=149945938986333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://www.google.co.uk/url?sa=i&amp;rct=j&amp;q=&amp;esrc=s&amp;source=images&amp;cd=&amp;cad=rja&amp;uact=8&amp;ved=0ahUKEwj5o9KfwPXUAhUiJsAKHahrBhQQjRwIBw&amp;url=http://www.oxfordmagazine.es/developing-listening-and-speaking-skills-in-class/&amp;psig=AFQjCNGovkI9mIrYrxXnvI8RDfwKeJLkDg&amp;ust=1499459542202132" TargetMode="Externa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Attention and Listening Skills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attention and list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260648"/>
            <a:ext cx="5832648" cy="58465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What are attention and listening?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Attention – being able to stay at a task for an appropriate period of time</a:t>
            </a:r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Listening – to take on verbal information from others (this is different to hearing)</a:t>
            </a:r>
            <a:endParaRPr lang="en-GB" dirty="0"/>
          </a:p>
        </p:txBody>
      </p:sp>
      <p:sp>
        <p:nvSpPr>
          <p:cNvPr id="6146" name="AutoShape 2" descr="Image result for concentrating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148" name="Picture 4" descr="Image result for concentrat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2276872"/>
            <a:ext cx="1907704" cy="1339368"/>
          </a:xfrm>
          <a:prstGeom prst="rect">
            <a:avLst/>
          </a:prstGeom>
          <a:noFill/>
        </p:spPr>
      </p:pic>
      <p:pic>
        <p:nvPicPr>
          <p:cNvPr id="6150" name="Picture 6" descr="Two men in meeting"/>
          <p:cNvPicPr>
            <a:picLocks noChangeAspect="1" noChangeArrowheads="1"/>
          </p:cNvPicPr>
          <p:nvPr/>
        </p:nvPicPr>
        <p:blipFill>
          <a:blip r:embed="rId4" cstate="print"/>
          <a:srcRect r="28693"/>
          <a:stretch>
            <a:fillRect/>
          </a:stretch>
        </p:blipFill>
        <p:spPr bwMode="auto">
          <a:xfrm>
            <a:off x="6660232" y="4581128"/>
            <a:ext cx="1872208" cy="1753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Development of Attention</a:t>
            </a:r>
            <a:endParaRPr lang="en-GB" dirty="0">
              <a:solidFill>
                <a:srgbClr val="7030A0"/>
              </a:solidFill>
            </a:endParaRPr>
          </a:p>
        </p:txBody>
      </p:sp>
      <p:graphicFrame>
        <p:nvGraphicFramePr>
          <p:cNvPr id="4" name="Group 5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075240" cy="4553642"/>
        </p:xfrm>
        <a:graphic>
          <a:graphicData uri="http://schemas.openxmlformats.org/drawingml/2006/table">
            <a:tbl>
              <a:tblPr/>
              <a:tblGrid>
                <a:gridCol w="1344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30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36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Level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Easily distracted, flits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89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Level 2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Only attends to activity of own choosing, single channelled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989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Level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Can shift attention from task to listening with adult help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89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Level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Still needs to stop task to listen/look but can do this on their own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989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Level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Can listen to speaker at the same time continuing with task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989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Level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Auditory, visual and </a:t>
                      </a:r>
                      <a:r>
                        <a:rPr kumimoji="0" lang="en-GB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manipulatory</a:t>
                      </a:r>
                      <a:r>
                        <a:rPr kumimoji="0" lang="en-GB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channels are integrated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Types of Listening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5842992" cy="5472608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Pretend listening – look as though you are listening but not taking on board information</a:t>
            </a:r>
          </a:p>
          <a:p>
            <a:endParaRPr lang="en-GB" dirty="0" smtClean="0"/>
          </a:p>
          <a:p>
            <a:r>
              <a:rPr lang="en-GB" dirty="0" smtClean="0"/>
              <a:t>Selective listening – listening to some parts of information</a:t>
            </a:r>
          </a:p>
          <a:p>
            <a:endParaRPr lang="en-GB" dirty="0" smtClean="0"/>
          </a:p>
          <a:p>
            <a:r>
              <a:rPr lang="en-GB" dirty="0" smtClean="0"/>
              <a:t>Attentive listening – listening to learn and understand</a:t>
            </a:r>
          </a:p>
          <a:p>
            <a:endParaRPr lang="en-GB" dirty="0" smtClean="0"/>
          </a:p>
          <a:p>
            <a:r>
              <a:rPr lang="en-GB" dirty="0" smtClean="0"/>
              <a:t>Empathic listening – listening to understand and respond to others</a:t>
            </a:r>
          </a:p>
          <a:p>
            <a:endParaRPr lang="en-GB" dirty="0" smtClean="0"/>
          </a:p>
        </p:txBody>
      </p:sp>
      <p:pic>
        <p:nvPicPr>
          <p:cNvPr id="4098" name="Picture 2" descr="Image result for daydream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1268760"/>
            <a:ext cx="1403648" cy="1062094"/>
          </a:xfrm>
          <a:prstGeom prst="rect">
            <a:avLst/>
          </a:prstGeom>
          <a:noFill/>
        </p:spPr>
      </p:pic>
      <p:pic>
        <p:nvPicPr>
          <p:cNvPr id="4100" name="Picture 4" descr="Rail travellers looking at a train departure board, Bruxelles Midi railway station, Brussels, Belgium, Europe - Stock 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2852936"/>
            <a:ext cx="1465432" cy="1039391"/>
          </a:xfrm>
          <a:prstGeom prst="rect">
            <a:avLst/>
          </a:prstGeom>
          <a:noFill/>
        </p:spPr>
      </p:pic>
      <p:pic>
        <p:nvPicPr>
          <p:cNvPr id="4104" name="Picture 8" descr="Image result for listening in class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44208" y="4149080"/>
            <a:ext cx="1444055" cy="963453"/>
          </a:xfrm>
          <a:prstGeom prst="rect">
            <a:avLst/>
          </a:prstGeom>
          <a:noFill/>
        </p:spPr>
      </p:pic>
      <p:sp>
        <p:nvSpPr>
          <p:cNvPr id="4106" name="AutoShape 10" descr="Image result for empathic listening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108" name="Picture 12" descr="Image result for empathic listenin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72201" y="5366079"/>
            <a:ext cx="1521690" cy="10152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Attention and Listening as Adults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Who starts thinking about dinner when you are finding the topic boring / someone has spoken for too long / you are not understanding?</a:t>
            </a:r>
          </a:p>
          <a:p>
            <a:r>
              <a:rPr lang="en-GB" dirty="0" smtClean="0"/>
              <a:t>Who turns down the music in the car to ‘help you see’ when you are lost / in heavy rain?</a:t>
            </a:r>
          </a:p>
          <a:p>
            <a:r>
              <a:rPr lang="en-GB" dirty="0" smtClean="0"/>
              <a:t>Who gets distracted by the computer / TV when someone is telling you about their day?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Considerations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Children who find it hard to remember can seem like they have not been listening; you need to work on memory too</a:t>
            </a:r>
          </a:p>
          <a:p>
            <a:r>
              <a:rPr lang="en-GB" dirty="0" smtClean="0"/>
              <a:t>Children learn more when they are involved in the activity – give them time to talk as well as listen e.g. when reading a story leave off the last word for them to join in</a:t>
            </a:r>
          </a:p>
          <a:p>
            <a:r>
              <a:rPr lang="en-GB" dirty="0" smtClean="0"/>
              <a:t>Children can move and listen at the same time – if you make them stay still their attention is on this rather than on the information they are being given. </a:t>
            </a:r>
          </a:p>
          <a:p>
            <a:pPr lvl="1"/>
            <a:r>
              <a:rPr lang="en-GB" dirty="0" smtClean="0"/>
              <a:t>For example, have a conversation about what you did this morning, but try not to blink – were you able to listen well?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345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Attention and Listening Skills</vt:lpstr>
      <vt:lpstr>PowerPoint Presentation</vt:lpstr>
      <vt:lpstr>What are attention and listening?</vt:lpstr>
      <vt:lpstr>Development of Attention</vt:lpstr>
      <vt:lpstr>Types of Listening</vt:lpstr>
      <vt:lpstr>Attention and Listening as Adults</vt:lpstr>
      <vt:lpstr>Considerations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Attention and Listening Skills</dc:title>
  <dc:creator>Zoe</dc:creator>
  <cp:lastModifiedBy>Sally Erkul</cp:lastModifiedBy>
  <cp:revision>6</cp:revision>
  <dcterms:created xsi:type="dcterms:W3CDTF">2017-07-02T15:12:09Z</dcterms:created>
  <dcterms:modified xsi:type="dcterms:W3CDTF">2017-09-12T07:41:19Z</dcterms:modified>
</cp:coreProperties>
</file>