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9" r:id="rId3"/>
    <p:sldId id="257" r:id="rId4"/>
    <p:sldId id="258" r:id="rId5"/>
    <p:sldId id="265" r:id="rId6"/>
    <p:sldId id="260" r:id="rId7"/>
    <p:sldId id="261" r:id="rId8"/>
    <p:sldId id="266" r:id="rId9"/>
    <p:sldId id="267" r:id="rId10"/>
    <p:sldId id="268" r:id="rId11"/>
    <p:sldId id="262" r:id="rId12"/>
    <p:sldId id="263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79898-F807-4F18-A2D0-4744762E32BC}" type="datetimeFigureOut">
              <a:rPr lang="en-GB" smtClean="0"/>
              <a:t>27/01/2017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76EF1-4F11-42F9-9758-F2AF74933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5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" y="2404534"/>
            <a:ext cx="9681210" cy="1646302"/>
          </a:xfrm>
        </p:spPr>
        <p:txBody>
          <a:bodyPr/>
          <a:lstStyle/>
          <a:p>
            <a:r>
              <a:rPr lang="en-GB" dirty="0" smtClean="0"/>
              <a:t>Helping to develop vocabulary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River Speech and Language Resource Based Provision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9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we learn words? …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440180"/>
            <a:ext cx="7669530" cy="3321022"/>
          </a:xfrm>
        </p:spPr>
        <p:txBody>
          <a:bodyPr>
            <a:normAutofit/>
          </a:bodyPr>
          <a:lstStyle/>
          <a:p>
            <a:r>
              <a:rPr lang="en-GB" sz="2400" dirty="0"/>
              <a:t>As children learn new words, they </a:t>
            </a:r>
            <a:r>
              <a:rPr lang="en-GB" sz="2400" b="1" dirty="0"/>
              <a:t>make links </a:t>
            </a:r>
            <a:r>
              <a:rPr lang="en-GB" sz="2400" dirty="0"/>
              <a:t>to the words they already know. </a:t>
            </a:r>
          </a:p>
          <a:p>
            <a:pPr marL="0" indent="0">
              <a:buNone/>
            </a:pPr>
            <a:r>
              <a:rPr lang="en-GB" sz="2400" dirty="0"/>
              <a:t>	These links help the child to </a:t>
            </a:r>
            <a:r>
              <a:rPr lang="en-GB" sz="2400" b="1" dirty="0"/>
              <a:t>store</a:t>
            </a:r>
            <a:r>
              <a:rPr lang="en-GB" sz="2400" dirty="0"/>
              <a:t> the word </a:t>
            </a:r>
            <a:r>
              <a:rPr lang="en-GB" sz="2400" dirty="0" smtClean="0"/>
              <a:t>	successfully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/>
              <a:t>	If the word is stored </a:t>
            </a:r>
            <a:r>
              <a:rPr lang="en-GB" sz="2400" dirty="0" smtClean="0"/>
              <a:t>successfully, it </a:t>
            </a:r>
            <a:r>
              <a:rPr lang="en-GB" sz="2400" dirty="0"/>
              <a:t>will be </a:t>
            </a:r>
            <a:r>
              <a:rPr lang="en-GB" sz="2400" b="1" dirty="0"/>
              <a:t>easier </a:t>
            </a:r>
            <a:r>
              <a:rPr lang="en-GB" sz="2400" b="1" dirty="0" smtClean="0"/>
              <a:t>	to </a:t>
            </a:r>
            <a:r>
              <a:rPr lang="en-GB" sz="2400" b="1" dirty="0"/>
              <a:t>find</a:t>
            </a:r>
            <a:r>
              <a:rPr lang="en-GB" sz="2400" dirty="0"/>
              <a:t> when the </a:t>
            </a:r>
            <a:r>
              <a:rPr lang="en-GB" sz="2400" dirty="0" smtClean="0"/>
              <a:t>word </a:t>
            </a:r>
            <a:r>
              <a:rPr lang="en-GB" sz="2400" dirty="0"/>
              <a:t>is </a:t>
            </a:r>
            <a:r>
              <a:rPr lang="en-GB" sz="2400" dirty="0" smtClean="0"/>
              <a:t>needed </a:t>
            </a:r>
            <a:r>
              <a:rPr lang="en-GB" sz="2400" dirty="0"/>
              <a:t>in the future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1027" name="Picture 3" descr="C:\Users\Ladams.CURRICULUM\AppData\Local\Microsoft\Windows\Temporary Internet Files\Content.IE5\N6VYO973\768px-Replacement_filing_cabinet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667" y="4123622"/>
            <a:ext cx="2590483" cy="259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6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361"/>
            <a:ext cx="10003809" cy="1320800"/>
          </a:xfrm>
        </p:spPr>
        <p:txBody>
          <a:bodyPr/>
          <a:lstStyle/>
          <a:p>
            <a:r>
              <a:rPr lang="en-GB" dirty="0" smtClean="0"/>
              <a:t>Top tips for supporting word learning at home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1254"/>
            <a:ext cx="10226850" cy="4503762"/>
          </a:xfrm>
        </p:spPr>
        <p:txBody>
          <a:bodyPr>
            <a:normAutofit fontScale="92500" lnSpcReduction="20000"/>
          </a:bodyPr>
          <a:lstStyle/>
          <a:p>
            <a:r>
              <a:rPr lang="en-GB" sz="2600" b="1" dirty="0" smtClean="0"/>
              <a:t>Have fun with words!</a:t>
            </a:r>
          </a:p>
          <a:p>
            <a:pPr marL="0" indent="0">
              <a:buNone/>
            </a:pPr>
            <a:r>
              <a:rPr lang="en-GB" sz="2600" dirty="0"/>
              <a:t>	</a:t>
            </a:r>
            <a:r>
              <a:rPr lang="en-GB" sz="2600" dirty="0" smtClean="0"/>
              <a:t>We all know children </a:t>
            </a:r>
            <a:r>
              <a:rPr lang="en-GB" sz="2600" b="1" dirty="0" smtClean="0"/>
              <a:t>learn best </a:t>
            </a:r>
            <a:r>
              <a:rPr lang="en-GB" sz="2600" dirty="0" smtClean="0"/>
              <a:t>when they are </a:t>
            </a:r>
            <a:r>
              <a:rPr lang="en-GB" sz="2600" b="1" dirty="0" smtClean="0"/>
              <a:t>enjoying themselves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r>
              <a:rPr lang="en-GB" sz="2600" dirty="0"/>
              <a:t>	</a:t>
            </a:r>
            <a:r>
              <a:rPr lang="en-GB" sz="2600" dirty="0" smtClean="0"/>
              <a:t>Playing word games regularly will encourage an </a:t>
            </a:r>
            <a:r>
              <a:rPr lang="en-GB" sz="2600" b="1" dirty="0" smtClean="0"/>
              <a:t>interest in words 	</a:t>
            </a:r>
            <a:r>
              <a:rPr lang="en-GB" sz="2600" dirty="0" smtClean="0"/>
              <a:t>and also </a:t>
            </a:r>
            <a:r>
              <a:rPr lang="en-GB" sz="2600" b="1" dirty="0" smtClean="0"/>
              <a:t>build on word learning skills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r>
              <a:rPr lang="en-GB" sz="2600" b="1" dirty="0" smtClean="0"/>
              <a:t>Understanding first … saying second</a:t>
            </a:r>
          </a:p>
          <a:p>
            <a:pPr marL="0" indent="0">
              <a:buNone/>
            </a:pPr>
            <a:r>
              <a:rPr lang="en-GB" sz="2600" dirty="0"/>
              <a:t>	</a:t>
            </a:r>
            <a:r>
              <a:rPr lang="en-GB" sz="2600" dirty="0" smtClean="0"/>
              <a:t>Help your child to </a:t>
            </a:r>
            <a:r>
              <a:rPr lang="en-GB" sz="2600" b="1" dirty="0" smtClean="0"/>
              <a:t>understand</a:t>
            </a:r>
            <a:r>
              <a:rPr lang="en-GB" sz="2600" dirty="0" smtClean="0"/>
              <a:t> what the word means before 	expecting them 	to say it. Talk about the word and show how it 	can be used. Use </a:t>
            </a:r>
            <a:r>
              <a:rPr lang="en-GB" sz="2600" b="1" dirty="0" smtClean="0"/>
              <a:t>comments</a:t>
            </a:r>
            <a:r>
              <a:rPr lang="en-GB" sz="2600" dirty="0"/>
              <a:t> </a:t>
            </a:r>
            <a:r>
              <a:rPr lang="en-GB" sz="2600" dirty="0" smtClean="0"/>
              <a:t>rather than questions to do this. 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087" y="2822054"/>
            <a:ext cx="2427184" cy="102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top tips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856" y="1473958"/>
            <a:ext cx="8596668" cy="4867655"/>
          </a:xfrm>
        </p:spPr>
        <p:txBody>
          <a:bodyPr>
            <a:normAutofit fontScale="92500" lnSpcReduction="10000"/>
          </a:bodyPr>
          <a:lstStyle/>
          <a:p>
            <a:r>
              <a:rPr lang="en-GB" sz="2600" b="1" dirty="0"/>
              <a:t>Repeat … repeat … repeat</a:t>
            </a:r>
          </a:p>
          <a:p>
            <a:pPr marL="0" indent="0">
              <a:buNone/>
            </a:pPr>
            <a:r>
              <a:rPr lang="en-GB" sz="2600" dirty="0"/>
              <a:t>	The </a:t>
            </a:r>
            <a:r>
              <a:rPr lang="en-GB" sz="2600" b="1" dirty="0"/>
              <a:t>more times a child hears a word</a:t>
            </a:r>
            <a:r>
              <a:rPr lang="en-GB" sz="2600" dirty="0"/>
              <a:t> the more likely </a:t>
            </a:r>
            <a:r>
              <a:rPr lang="en-GB" sz="2600" dirty="0" smtClean="0"/>
              <a:t>	they </a:t>
            </a:r>
            <a:r>
              <a:rPr lang="en-GB" sz="2600" dirty="0"/>
              <a:t>are to learn </a:t>
            </a:r>
            <a:r>
              <a:rPr lang="en-GB" sz="2600" dirty="0" smtClean="0"/>
              <a:t>it. This </a:t>
            </a:r>
            <a:r>
              <a:rPr lang="en-GB" sz="2600" dirty="0"/>
              <a:t>is particularly the case for </a:t>
            </a:r>
            <a:r>
              <a:rPr lang="en-GB" sz="2600" dirty="0" smtClean="0"/>
              <a:t>	children </a:t>
            </a:r>
            <a:r>
              <a:rPr lang="en-GB" sz="2600" dirty="0"/>
              <a:t>with speech </a:t>
            </a:r>
            <a:r>
              <a:rPr lang="en-GB" sz="2600" dirty="0" smtClean="0"/>
              <a:t>and</a:t>
            </a:r>
            <a:r>
              <a:rPr lang="en-GB" sz="2600" dirty="0"/>
              <a:t> </a:t>
            </a:r>
            <a:r>
              <a:rPr lang="en-GB" sz="2600" dirty="0" smtClean="0"/>
              <a:t>language difficulties.</a:t>
            </a:r>
          </a:p>
          <a:p>
            <a:endParaRPr lang="en-GB" sz="2600" dirty="0" smtClean="0"/>
          </a:p>
          <a:p>
            <a:r>
              <a:rPr lang="en-GB" sz="2600" b="1" dirty="0" smtClean="0"/>
              <a:t>Actions can speak louder than words </a:t>
            </a:r>
            <a:r>
              <a:rPr lang="en-GB" sz="2600" b="1" dirty="0"/>
              <a:t> </a:t>
            </a:r>
            <a:endParaRPr lang="en-GB" sz="2600" b="1" dirty="0" smtClean="0"/>
          </a:p>
          <a:p>
            <a:pPr marL="0" indent="0">
              <a:buNone/>
            </a:pPr>
            <a:r>
              <a:rPr lang="en-GB" sz="2600" b="1" dirty="0"/>
              <a:t>	</a:t>
            </a:r>
            <a:r>
              <a:rPr lang="en-GB" sz="2600" dirty="0"/>
              <a:t>Use </a:t>
            </a:r>
            <a:r>
              <a:rPr lang="en-GB" sz="2600" b="1" dirty="0"/>
              <a:t>actions, gestures, signs and/or </a:t>
            </a:r>
            <a:r>
              <a:rPr lang="en-GB" sz="2600" b="1" dirty="0" smtClean="0"/>
              <a:t>facial</a:t>
            </a:r>
            <a:r>
              <a:rPr lang="en-GB" sz="2600" dirty="0" smtClean="0"/>
              <a:t> </a:t>
            </a:r>
            <a:r>
              <a:rPr lang="en-GB" sz="2600" b="1" dirty="0" smtClean="0"/>
              <a:t>expressions </a:t>
            </a:r>
            <a:r>
              <a:rPr lang="en-GB" sz="2600" dirty="0"/>
              <a:t>to </a:t>
            </a:r>
            <a:r>
              <a:rPr lang="en-GB" sz="2600" dirty="0" smtClean="0"/>
              <a:t>	to </a:t>
            </a:r>
            <a:r>
              <a:rPr lang="en-GB" sz="2600" dirty="0"/>
              <a:t>show </a:t>
            </a:r>
            <a:r>
              <a:rPr lang="en-GB" sz="2600" dirty="0" smtClean="0"/>
              <a:t>the meaning of words. You can also add </a:t>
            </a:r>
            <a:r>
              <a:rPr lang="en-GB" sz="2600" dirty="0"/>
              <a:t>meaning </a:t>
            </a:r>
            <a:r>
              <a:rPr lang="en-GB" sz="2600" dirty="0" smtClean="0"/>
              <a:t>	by </a:t>
            </a:r>
            <a:r>
              <a:rPr lang="en-GB" sz="2600" dirty="0"/>
              <a:t>the way you </a:t>
            </a:r>
            <a:r>
              <a:rPr lang="en-GB" sz="2600" dirty="0" smtClean="0"/>
              <a:t>say </a:t>
            </a:r>
            <a:r>
              <a:rPr lang="en-GB" sz="2600" dirty="0"/>
              <a:t>a word e.g. saying </a:t>
            </a:r>
            <a:r>
              <a:rPr lang="en-GB" sz="2600" dirty="0" smtClean="0"/>
              <a:t>	‘</a:t>
            </a:r>
            <a:r>
              <a:rPr lang="en-GB" sz="2600" dirty="0"/>
              <a:t>terrified’ in a </a:t>
            </a:r>
            <a:r>
              <a:rPr lang="en-GB" sz="2600" dirty="0" smtClean="0"/>
              <a:t>	shaky </a:t>
            </a:r>
            <a:r>
              <a:rPr lang="en-GB" sz="2600" dirty="0"/>
              <a:t>voice.</a:t>
            </a:r>
          </a:p>
          <a:p>
            <a:endParaRPr lang="en-GB" sz="2400" b="1" dirty="0" smtClean="0"/>
          </a:p>
          <a:p>
            <a:pPr marL="0" indent="0">
              <a:buNone/>
            </a:pPr>
            <a:r>
              <a:rPr lang="en-GB" sz="2400" dirty="0"/>
              <a:t>	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621" y="5096052"/>
            <a:ext cx="1582900" cy="124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vocabulary?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Vocabulary is made up of </a:t>
            </a:r>
            <a:r>
              <a:rPr lang="en-GB" sz="2400" b="1" dirty="0" smtClean="0"/>
              <a:t>two</a:t>
            </a:r>
            <a:r>
              <a:rPr lang="en-GB" sz="2400" dirty="0" smtClean="0"/>
              <a:t> parts.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036" y="2784618"/>
            <a:ext cx="4885116" cy="325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Vocabulary: Part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The </a:t>
            </a:r>
            <a:r>
              <a:rPr lang="en-GB" sz="2400" b="1" dirty="0" smtClean="0"/>
              <a:t>range of words</a:t>
            </a:r>
            <a:r>
              <a:rPr lang="en-GB" sz="2400" dirty="0" smtClean="0"/>
              <a:t> that a child can </a:t>
            </a:r>
            <a:r>
              <a:rPr lang="en-GB" sz="2400" b="1" dirty="0" smtClean="0"/>
              <a:t>understand</a:t>
            </a:r>
            <a:r>
              <a:rPr lang="en-GB" sz="2400" dirty="0"/>
              <a:t> </a:t>
            </a:r>
            <a:r>
              <a:rPr lang="en-GB" sz="2400" dirty="0" smtClean="0"/>
              <a:t>when he/she hears or reads them.</a:t>
            </a:r>
          </a:p>
          <a:p>
            <a:endParaRPr lang="en-GB" sz="2400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400" dirty="0" smtClean="0"/>
              <a:t>This is called </a:t>
            </a:r>
            <a:r>
              <a:rPr lang="en-GB" sz="2400" b="1" dirty="0" smtClean="0"/>
              <a:t>receptive</a:t>
            </a:r>
            <a:r>
              <a:rPr lang="en-GB" sz="2400" dirty="0" smtClean="0"/>
              <a:t> vocabulary.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13" y="2769731"/>
            <a:ext cx="2411603" cy="231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Vocabulary: Part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903394" cy="3880773"/>
          </a:xfrm>
        </p:spPr>
        <p:txBody>
          <a:bodyPr/>
          <a:lstStyle/>
          <a:p>
            <a:r>
              <a:rPr lang="en-GB" sz="2400" dirty="0" smtClean="0"/>
              <a:t>The </a:t>
            </a:r>
            <a:r>
              <a:rPr lang="en-GB" sz="2400" b="1" dirty="0" smtClean="0"/>
              <a:t>range of words </a:t>
            </a:r>
            <a:r>
              <a:rPr lang="en-GB" sz="2400" dirty="0" smtClean="0"/>
              <a:t>a child can use when he/she speaks.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400" dirty="0" smtClean="0"/>
              <a:t>This is called </a:t>
            </a:r>
            <a:r>
              <a:rPr lang="en-GB" sz="2400" b="1" dirty="0" smtClean="0"/>
              <a:t>expressive</a:t>
            </a:r>
            <a:r>
              <a:rPr lang="en-GB" sz="2400" dirty="0" smtClean="0"/>
              <a:t> vocabulary.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460" y="2589201"/>
            <a:ext cx="2333767" cy="233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5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22" y="552052"/>
            <a:ext cx="9041277" cy="13208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A child needs to understand a word first, before they can use it.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25" y="2160983"/>
            <a:ext cx="4185623" cy="576262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Receptive vocabulary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5"/>
            <a:ext cx="3404936" cy="3304117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400" dirty="0" smtClean="0"/>
              <a:t>Understands the word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55511" y="2138123"/>
            <a:ext cx="3309929" cy="576262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Expressive vocabulary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64072" y="2737245"/>
            <a:ext cx="3309929" cy="330411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400" dirty="0" smtClean="0"/>
              <a:t>Uses the word </a:t>
            </a:r>
            <a:endParaRPr lang="en-GB" sz="2400" dirty="0"/>
          </a:p>
        </p:txBody>
      </p:sp>
      <p:sp>
        <p:nvSpPr>
          <p:cNvPr id="7" name="Right Arrow 6"/>
          <p:cNvSpPr/>
          <p:nvPr/>
        </p:nvSpPr>
        <p:spPr>
          <a:xfrm>
            <a:off x="4644178" y="3025376"/>
            <a:ext cx="1023582" cy="573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57225" y="4804012"/>
            <a:ext cx="8041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Therefore we must help a child to learn the meaning of a word, before we work on expression, or expect the child to say the word.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582930" y="2240280"/>
            <a:ext cx="3771900" cy="192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Receptive vocabulary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Understands a word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5989320" y="2137410"/>
            <a:ext cx="3611880" cy="2023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Expressive vocabulary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Uses the word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5437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vocabulary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848"/>
            <a:ext cx="8596668" cy="3880773"/>
          </a:xfrm>
        </p:spPr>
        <p:txBody>
          <a:bodyPr>
            <a:noAutofit/>
          </a:bodyPr>
          <a:lstStyle/>
          <a:p>
            <a:r>
              <a:rPr lang="en-GB" sz="2400" dirty="0" smtClean="0"/>
              <a:t>An understanding and use of a wide vocabulary is needed to </a:t>
            </a:r>
            <a:r>
              <a:rPr lang="en-GB" sz="2400" b="1" dirty="0" smtClean="0"/>
              <a:t>succeed</a:t>
            </a:r>
            <a:r>
              <a:rPr lang="en-GB" sz="2400" dirty="0" smtClean="0"/>
              <a:t> in school … and in life.</a:t>
            </a:r>
          </a:p>
          <a:p>
            <a:r>
              <a:rPr lang="en-GB" sz="2400" dirty="0" smtClean="0"/>
              <a:t>To </a:t>
            </a:r>
            <a:r>
              <a:rPr lang="en-GB" sz="2400" b="1" dirty="0" smtClean="0"/>
              <a:t>progress with reading </a:t>
            </a:r>
            <a:r>
              <a:rPr lang="en-GB" sz="2400" dirty="0" smtClean="0"/>
              <a:t>a child will need to understand the words they are seeing on the page.</a:t>
            </a:r>
          </a:p>
          <a:p>
            <a:r>
              <a:rPr lang="en-GB" sz="2400" dirty="0" smtClean="0"/>
              <a:t>To </a:t>
            </a:r>
            <a:r>
              <a:rPr lang="en-GB" sz="2400" b="1" dirty="0" smtClean="0"/>
              <a:t>progress with writing </a:t>
            </a:r>
            <a:r>
              <a:rPr lang="en-GB" sz="2400" dirty="0" smtClean="0"/>
              <a:t>a child will need a wide and varied bank of words to draw from.</a:t>
            </a:r>
          </a:p>
          <a:p>
            <a:r>
              <a:rPr lang="en-GB" sz="2400" dirty="0" smtClean="0"/>
              <a:t>To understand </a:t>
            </a:r>
            <a:r>
              <a:rPr lang="en-GB" sz="2400" b="1" dirty="0" smtClean="0"/>
              <a:t>other subjects such as maths and science</a:t>
            </a:r>
            <a:r>
              <a:rPr lang="en-GB" sz="2400" dirty="0" smtClean="0"/>
              <a:t>, a child will need to understand the words being used.</a:t>
            </a:r>
          </a:p>
          <a:p>
            <a:r>
              <a:rPr lang="en-GB" sz="2400" dirty="0" smtClean="0"/>
              <a:t>A wide range of words is needed for a child to successfully </a:t>
            </a:r>
            <a:r>
              <a:rPr lang="en-GB" sz="2400" b="1" dirty="0" smtClean="0"/>
              <a:t>express their needs</a:t>
            </a:r>
            <a:r>
              <a:rPr lang="en-GB" sz="2400" dirty="0" smtClean="0"/>
              <a:t>, </a:t>
            </a:r>
            <a:r>
              <a:rPr lang="en-GB" sz="2400" b="1" dirty="0" smtClean="0"/>
              <a:t>wants</a:t>
            </a:r>
            <a:r>
              <a:rPr lang="en-GB" sz="2400" dirty="0" smtClean="0"/>
              <a:t> and </a:t>
            </a:r>
            <a:r>
              <a:rPr lang="en-GB" sz="2400" b="1" dirty="0" smtClean="0"/>
              <a:t>ideas</a:t>
            </a:r>
            <a:r>
              <a:rPr lang="en-GB" sz="2400" dirty="0" smtClean="0"/>
              <a:t>, and to </a:t>
            </a:r>
            <a:r>
              <a:rPr lang="en-GB" sz="2400" b="1" dirty="0" smtClean="0"/>
              <a:t>negotiate with other children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2516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families support word learning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5747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Families are a child’s </a:t>
            </a:r>
            <a:r>
              <a:rPr lang="en-GB" sz="2400" b="1" dirty="0" smtClean="0"/>
              <a:t>first teacher </a:t>
            </a:r>
            <a:r>
              <a:rPr lang="en-GB" sz="2400" dirty="0" smtClean="0"/>
              <a:t>of words.</a:t>
            </a:r>
          </a:p>
          <a:p>
            <a:r>
              <a:rPr lang="en-GB" sz="2400" dirty="0" smtClean="0"/>
              <a:t>Families have a crucial role in </a:t>
            </a:r>
            <a:r>
              <a:rPr lang="en-GB" sz="2400" b="1" dirty="0" smtClean="0"/>
              <a:t>supporting ongoing word learning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Families are able to </a:t>
            </a:r>
            <a:r>
              <a:rPr lang="en-GB" sz="2400" b="1" dirty="0" smtClean="0"/>
              <a:t>expose</a:t>
            </a:r>
            <a:r>
              <a:rPr lang="en-GB" sz="2400" dirty="0" smtClean="0"/>
              <a:t> the child to words within a </a:t>
            </a:r>
            <a:r>
              <a:rPr lang="en-GB" sz="2400" b="1" dirty="0" smtClean="0"/>
              <a:t>broader range of settings and experiences</a:t>
            </a:r>
            <a:r>
              <a:rPr lang="en-GB" sz="2400" dirty="0" smtClean="0"/>
              <a:t>. This builds stronger understanding and use of words.</a:t>
            </a:r>
          </a:p>
          <a:p>
            <a:r>
              <a:rPr lang="en-GB" sz="2400" dirty="0" smtClean="0"/>
              <a:t>When families and school </a:t>
            </a:r>
            <a:r>
              <a:rPr lang="en-GB" sz="2400" b="1" dirty="0" smtClean="0"/>
              <a:t>work together</a:t>
            </a:r>
            <a:r>
              <a:rPr lang="en-GB" sz="2400" dirty="0" smtClean="0"/>
              <a:t> to support vocabulary, the child will show the </a:t>
            </a:r>
            <a:r>
              <a:rPr lang="en-GB" sz="2400" b="1" dirty="0" smtClean="0"/>
              <a:t>greatest achievement </a:t>
            </a:r>
            <a:r>
              <a:rPr lang="en-GB" sz="2400" dirty="0" smtClean="0"/>
              <a:t>in word learning.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453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we learn new words?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0191"/>
            <a:ext cx="8596668" cy="4521172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When we hear a new word we link a spoken label to a meaning.</a:t>
            </a:r>
          </a:p>
          <a:p>
            <a:pPr marL="0" indent="0">
              <a:buNone/>
            </a:pPr>
            <a:r>
              <a:rPr lang="en-GB" sz="2400" dirty="0" smtClean="0"/>
              <a:t>	e.g. A parent points to a dog and says ‘dog’, child links 	the word to the creature he/she can see.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‘Concrete words’ e.g. objects, animals and food, that we can see, touch, smell or taste are easier to learn.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‘Non concrete words’ e.g. action words, can be more difficult to learn, since they may only last a few seconds e.g. ‘jump’. </a:t>
            </a: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7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static.boredpanda.com/blog/wp-content/uuuploads/strange-animals-you-didnt-know-2/strange-animals-you-didnt-know-2-4-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668" y="1748790"/>
            <a:ext cx="3307715" cy="25326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518240" y="2527449"/>
            <a:ext cx="2235835" cy="1554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Looks like a small hedgehog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639525" y="560070"/>
            <a:ext cx="2114550" cy="1440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Lives in Madagascar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7063740" y="1280160"/>
            <a:ext cx="2606040" cy="1657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Lowland – heard that term before when reading about gorillas. </a:t>
            </a:r>
          </a:p>
        </p:txBody>
      </p:sp>
      <p:sp>
        <p:nvSpPr>
          <p:cNvPr id="6" name="Oval 5"/>
          <p:cNvSpPr/>
          <p:nvPr/>
        </p:nvSpPr>
        <p:spPr>
          <a:xfrm>
            <a:off x="1470268" y="4544155"/>
            <a:ext cx="2057400" cy="1497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Yellow and black stripes like a bee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7334250" y="4082415"/>
            <a:ext cx="2057400" cy="1497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Has the number 10 in it’s name</a:t>
            </a:r>
          </a:p>
          <a:p>
            <a:pPr algn="ctr"/>
            <a:r>
              <a:rPr lang="en-GB" dirty="0" smtClean="0"/>
              <a:t>‘ten’-rec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4244022" y="5024436"/>
            <a:ext cx="2057400" cy="1497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Rubs spikes together to make sound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68494" y="291830"/>
            <a:ext cx="4065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Lowland Streaked Tenrec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417</Words>
  <Application>Microsoft Office PowerPoint</Application>
  <PresentationFormat>Custom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Helping to develop vocabulary</vt:lpstr>
      <vt:lpstr>What is vocabulary?</vt:lpstr>
      <vt:lpstr>Vocabulary: Part 1</vt:lpstr>
      <vt:lpstr>Vocabulary: Part 2</vt:lpstr>
      <vt:lpstr>  A child needs to understand a word first, before they can use it.</vt:lpstr>
      <vt:lpstr>Why is vocabulary important?</vt:lpstr>
      <vt:lpstr>How families support word learning </vt:lpstr>
      <vt:lpstr>How do we learn new words?</vt:lpstr>
      <vt:lpstr>PowerPoint Presentation</vt:lpstr>
      <vt:lpstr>How do we learn words? … continued</vt:lpstr>
      <vt:lpstr>Top tips for supporting word learning at home</vt:lpstr>
      <vt:lpstr>Further top tips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vocabulary</dc:title>
  <dc:creator>Ian Davies</dc:creator>
  <cp:lastModifiedBy>LAdams</cp:lastModifiedBy>
  <cp:revision>31</cp:revision>
  <cp:lastPrinted>2016-07-01T11:50:48Z</cp:lastPrinted>
  <dcterms:created xsi:type="dcterms:W3CDTF">2016-06-30T19:35:16Z</dcterms:created>
  <dcterms:modified xsi:type="dcterms:W3CDTF">2017-01-27T17:02:04Z</dcterms:modified>
</cp:coreProperties>
</file>